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3" r:id="rId3"/>
    <p:sldId id="264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52"/>
    <p:restoredTop sz="94653"/>
  </p:normalViewPr>
  <p:slideViewPr>
    <p:cSldViewPr snapToGrid="0" snapToObjects="1">
      <p:cViewPr varScale="1">
        <p:scale>
          <a:sx n="155" d="100"/>
          <a:sy n="155" d="100"/>
        </p:scale>
        <p:origin x="1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037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15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49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53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0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01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08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7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1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96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80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53E0CE-CC1A-624D-A80A-1ABE0F09376A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F26D6-2C21-AE43-9B15-3C13744A0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408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6D5B5-9AD5-7643-A513-50A1E1AF41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40476"/>
            <a:ext cx="9173437" cy="1548714"/>
          </a:xfrm>
        </p:spPr>
        <p:txBody>
          <a:bodyPr>
            <a:normAutofit fontScale="90000"/>
          </a:bodyPr>
          <a:lstStyle/>
          <a:p>
            <a:r>
              <a:rPr lang="en-US" sz="5400" b="1" dirty="0" err="1"/>
              <a:t>PaperClip</a:t>
            </a:r>
            <a:r>
              <a:rPr lang="en-US" sz="5400" b="1" dirty="0"/>
              <a:t>: rapid multi-part DNA assembly from existing libraries.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088384-58CA-404F-87E3-93618E93DB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4146" y="3089190"/>
            <a:ext cx="6858000" cy="1655762"/>
          </a:xfrm>
        </p:spPr>
        <p:txBody>
          <a:bodyPr>
            <a:normAutofit/>
          </a:bodyPr>
          <a:lstStyle/>
          <a:p>
            <a:r>
              <a:rPr lang="en-US" dirty="0" err="1"/>
              <a:t>Trubitsyna</a:t>
            </a:r>
            <a:r>
              <a:rPr lang="en-US" dirty="0"/>
              <a:t>, </a:t>
            </a:r>
            <a:r>
              <a:rPr lang="en-US" dirty="0" err="1"/>
              <a:t>Maryia</a:t>
            </a:r>
            <a:r>
              <a:rPr lang="en-US" dirty="0"/>
              <a:t>, </a:t>
            </a:r>
            <a:r>
              <a:rPr lang="en-US" dirty="0" err="1"/>
              <a:t>Gracjan</a:t>
            </a:r>
            <a:r>
              <a:rPr lang="en-US" dirty="0"/>
              <a:t> </a:t>
            </a:r>
            <a:r>
              <a:rPr lang="en-US" dirty="0" err="1"/>
              <a:t>Michlewski</a:t>
            </a:r>
            <a:r>
              <a:rPr lang="en-US" dirty="0"/>
              <a:t>, </a:t>
            </a:r>
            <a:r>
              <a:rPr lang="en-US" dirty="0" err="1"/>
              <a:t>Yizhi</a:t>
            </a:r>
            <a:r>
              <a:rPr lang="en-US" dirty="0"/>
              <a:t> Cai, Alistair </a:t>
            </a:r>
            <a:r>
              <a:rPr lang="en-US" dirty="0" err="1"/>
              <a:t>Elfick</a:t>
            </a:r>
            <a:r>
              <a:rPr lang="en-US" dirty="0"/>
              <a:t>, and Christopher E. French.  </a:t>
            </a:r>
          </a:p>
          <a:p>
            <a:r>
              <a:rPr lang="en-US" i="1" dirty="0"/>
              <a:t>Nucleic acids research</a:t>
            </a:r>
            <a:r>
              <a:rPr lang="en-US" dirty="0"/>
              <a:t>42, no. 20 (2014): e154-e154.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FBA86D-C466-BF4F-B1FF-268D7EAB7258}"/>
              </a:ext>
            </a:extLst>
          </p:cNvPr>
          <p:cNvSpPr txBox="1"/>
          <p:nvPr/>
        </p:nvSpPr>
        <p:spPr>
          <a:xfrm>
            <a:off x="6109230" y="5101931"/>
            <a:ext cx="23471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Course</a:t>
            </a:r>
            <a:r>
              <a:rPr lang="zh-CN" altLang="en-US" dirty="0"/>
              <a:t> </a:t>
            </a:r>
            <a:r>
              <a:rPr lang="en-US" altLang="zh-CN" dirty="0"/>
              <a:t>No:</a:t>
            </a:r>
            <a:r>
              <a:rPr lang="zh-CN" altLang="en-US" dirty="0"/>
              <a:t> </a:t>
            </a:r>
            <a:r>
              <a:rPr lang="en-US" altLang="zh-CN" dirty="0"/>
              <a:t>B206;</a:t>
            </a:r>
            <a:r>
              <a:rPr lang="zh-CN" altLang="en-US" dirty="0"/>
              <a:t> </a:t>
            </a:r>
            <a:r>
              <a:rPr lang="en-US" altLang="zh-CN" dirty="0"/>
              <a:t>Pre</a:t>
            </a:r>
            <a:r>
              <a:rPr lang="zh-CN" altLang="en-US" dirty="0"/>
              <a:t> </a:t>
            </a:r>
            <a:r>
              <a:rPr lang="en-US" altLang="zh-CN" dirty="0"/>
              <a:t>II</a:t>
            </a:r>
            <a:endParaRPr lang="en-US" dirty="0"/>
          </a:p>
          <a:p>
            <a:r>
              <a:rPr lang="en-US" altLang="zh-CN" dirty="0"/>
              <a:t>Deng</a:t>
            </a:r>
            <a:r>
              <a:rPr lang="zh-CN" altLang="en-US" dirty="0"/>
              <a:t> </a:t>
            </a:r>
            <a:r>
              <a:rPr lang="en-US" altLang="zh-CN" dirty="0"/>
              <a:t>Luo;</a:t>
            </a:r>
            <a:r>
              <a:rPr lang="zh-CN" altLang="en-US" dirty="0"/>
              <a:t> </a:t>
            </a:r>
            <a:r>
              <a:rPr lang="en-US" altLang="zh-CN" dirty="0"/>
              <a:t>Dec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950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AA2DB-B144-4644-B24C-A0FAE03CE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6" y="107091"/>
            <a:ext cx="8515350" cy="782595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Background: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DNA assembly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7CBF9-48B6-9A4F-8F7A-3007751F7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67" y="1075981"/>
            <a:ext cx="4618852" cy="5720235"/>
          </a:xfrm>
        </p:spPr>
        <p:txBody>
          <a:bodyPr>
            <a:normAutofit/>
          </a:bodyPr>
          <a:lstStyle/>
          <a:p>
            <a:r>
              <a:rPr lang="en-US" dirty="0"/>
              <a:t>End-homology based methods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sz="1800" dirty="0"/>
              <a:t>Gibson</a:t>
            </a:r>
            <a:r>
              <a:rPr lang="en-US" altLang="zh-CN" sz="1800" dirty="0"/>
              <a:t>,</a:t>
            </a:r>
            <a:r>
              <a:rPr lang="zh-CN" altLang="en-US" sz="1800" dirty="0"/>
              <a:t> </a:t>
            </a:r>
            <a:r>
              <a:rPr lang="en-US" sz="1800" dirty="0" err="1"/>
              <a:t>SLiCE</a:t>
            </a:r>
            <a:r>
              <a:rPr lang="en-US" altLang="zh-CN" sz="1800" dirty="0"/>
              <a:t>,</a:t>
            </a:r>
            <a:r>
              <a:rPr lang="zh-CN" altLang="en-US" sz="1800" dirty="0"/>
              <a:t> </a:t>
            </a:r>
            <a:r>
              <a:rPr lang="en-US" sz="1800" dirty="0"/>
              <a:t>SLIC</a:t>
            </a:r>
            <a:r>
              <a:rPr lang="en-US" altLang="zh-CN" sz="1800" dirty="0"/>
              <a:t>;</a:t>
            </a:r>
            <a:r>
              <a:rPr lang="zh-CN" altLang="en-US" sz="1800" dirty="0"/>
              <a:t> </a:t>
            </a:r>
            <a:r>
              <a:rPr lang="en-US" sz="1800" dirty="0"/>
              <a:t>homology </a:t>
            </a:r>
            <a:r>
              <a:rPr lang="en-US" altLang="zh-CN" sz="1800" dirty="0"/>
              <a:t>required;</a:t>
            </a:r>
            <a:r>
              <a:rPr lang="zh-CN" altLang="en-US" sz="1800" dirty="0"/>
              <a:t> </a:t>
            </a:r>
            <a:r>
              <a:rPr lang="en-US" altLang="zh-CN" sz="1800" dirty="0"/>
              <a:t>new</a:t>
            </a:r>
            <a:r>
              <a:rPr lang="zh-CN" altLang="en-US" sz="1800" dirty="0"/>
              <a:t> </a:t>
            </a:r>
            <a:r>
              <a:rPr lang="en-US" altLang="zh-CN" sz="1800" dirty="0"/>
              <a:t>primers</a:t>
            </a:r>
            <a:r>
              <a:rPr lang="zh-CN" altLang="en-US" sz="1800" dirty="0"/>
              <a:t> </a:t>
            </a:r>
            <a:r>
              <a:rPr lang="en-US" altLang="zh-CN" sz="1800" dirty="0"/>
              <a:t>for</a:t>
            </a:r>
            <a:r>
              <a:rPr lang="zh-CN" altLang="en-US" sz="1800" dirty="0"/>
              <a:t> </a:t>
            </a:r>
            <a:r>
              <a:rPr lang="en-US" altLang="zh-CN" sz="1800" dirty="0"/>
              <a:t>each</a:t>
            </a:r>
            <a:r>
              <a:rPr lang="zh-CN" altLang="en-US" sz="1800" dirty="0"/>
              <a:t> </a:t>
            </a:r>
            <a:r>
              <a:rPr lang="en-US" altLang="zh-CN" sz="1800" dirty="0"/>
              <a:t>assembly</a:t>
            </a:r>
          </a:p>
          <a:p>
            <a:r>
              <a:rPr lang="en-US" dirty="0"/>
              <a:t>Type IIS restriction enzymes </a:t>
            </a:r>
            <a:r>
              <a:rPr lang="en-US" altLang="zh-CN" dirty="0"/>
              <a:t>based: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sz="1800" dirty="0"/>
              <a:t>Golden </a:t>
            </a:r>
            <a:r>
              <a:rPr lang="en-US" altLang="zh-CN" sz="1800" dirty="0"/>
              <a:t>Gate,</a:t>
            </a:r>
            <a:r>
              <a:rPr lang="zh-CN" altLang="en-US" sz="1800" dirty="0"/>
              <a:t> </a:t>
            </a:r>
            <a:r>
              <a:rPr lang="en-US" altLang="zh-CN" sz="1800" dirty="0" err="1"/>
              <a:t>MoClo</a:t>
            </a:r>
            <a:r>
              <a:rPr lang="en-US" altLang="zh-CN" sz="1800" dirty="0"/>
              <a:t>,</a:t>
            </a:r>
            <a:r>
              <a:rPr lang="zh-CN" altLang="en-US" sz="1800" dirty="0"/>
              <a:t> </a:t>
            </a:r>
            <a:r>
              <a:rPr lang="en-US" altLang="zh-CN" sz="1800" dirty="0" err="1"/>
              <a:t>GoldenBraid</a:t>
            </a:r>
            <a:r>
              <a:rPr lang="en-US" altLang="zh-CN" sz="1800" dirty="0"/>
              <a:t>;</a:t>
            </a:r>
            <a:r>
              <a:rPr lang="zh-CN" altLang="en-US" sz="1800" dirty="0"/>
              <a:t> </a:t>
            </a:r>
            <a:r>
              <a:rPr lang="en-US" altLang="zh-CN" sz="1800" dirty="0"/>
              <a:t>well</a:t>
            </a:r>
            <a:r>
              <a:rPr lang="zh-CN" altLang="en-US" sz="1800" dirty="0"/>
              <a:t> </a:t>
            </a:r>
            <a:r>
              <a:rPr lang="en-US" altLang="zh-CN" sz="1800" dirty="0"/>
              <a:t>control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restriction</a:t>
            </a:r>
            <a:r>
              <a:rPr lang="zh-CN" altLang="en-US" sz="1800" dirty="0"/>
              <a:t> </a:t>
            </a:r>
            <a:r>
              <a:rPr lang="en-US" altLang="zh-CN" sz="1800" dirty="0"/>
              <a:t>sites</a:t>
            </a:r>
          </a:p>
          <a:p>
            <a:r>
              <a:rPr lang="en-US" altLang="zh-CN" dirty="0"/>
              <a:t>R</a:t>
            </a:r>
            <a:r>
              <a:rPr lang="en-US" dirty="0"/>
              <a:t>ecent bridging oligonucleotides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sz="1800" dirty="0"/>
              <a:t>new oligonucleotides to be synthesized for each assembly </a:t>
            </a:r>
            <a:endParaRPr lang="en-US" dirty="0"/>
          </a:p>
          <a:p>
            <a:r>
              <a:rPr lang="en-US" dirty="0"/>
              <a:t>Here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sz="1600" dirty="0"/>
              <a:t>DNA assembly using double stranded bridging oligonucleotides––Clips</a:t>
            </a:r>
            <a:r>
              <a:rPr lang="en-US" altLang="zh-CN" sz="1600" dirty="0"/>
              <a:t>.</a:t>
            </a:r>
            <a:r>
              <a:rPr lang="zh-CN" altLang="en-US" sz="1600" dirty="0"/>
              <a:t> </a:t>
            </a:r>
            <a:r>
              <a:rPr lang="en-US" sz="1600" dirty="0"/>
              <a:t>PCR </a:t>
            </a:r>
            <a:r>
              <a:rPr lang="en-US" altLang="zh-CN" sz="1600" dirty="0"/>
              <a:t>or</a:t>
            </a:r>
            <a:r>
              <a:rPr lang="zh-CN" altLang="en-US" sz="1600" dirty="0"/>
              <a:t> </a:t>
            </a:r>
            <a:r>
              <a:rPr lang="en-US" altLang="zh-CN" sz="1600" i="1" dirty="0"/>
              <a:t>E.</a:t>
            </a:r>
            <a:r>
              <a:rPr lang="en-US" sz="1600" i="1" dirty="0"/>
              <a:t> coli </a:t>
            </a:r>
            <a:r>
              <a:rPr lang="en-US" sz="1600" dirty="0"/>
              <a:t>cell extract</a:t>
            </a:r>
            <a:r>
              <a:rPr lang="en-US" altLang="zh-CN" sz="1600" dirty="0"/>
              <a:t>.</a:t>
            </a:r>
            <a:r>
              <a:rPr lang="zh-CN" altLang="en-US" sz="1600" dirty="0"/>
              <a:t> </a:t>
            </a:r>
            <a:endParaRPr lang="en-US" sz="16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AFC832-7F7C-6B40-B2DE-DC9151B65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519" y="1075981"/>
            <a:ext cx="1940978" cy="29232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9AE97CA-E4DA-4148-A0FC-1860042FE39A}"/>
              </a:ext>
            </a:extLst>
          </p:cNvPr>
          <p:cNvSpPr/>
          <p:nvPr/>
        </p:nvSpPr>
        <p:spPr>
          <a:xfrm>
            <a:off x="5768381" y="3936098"/>
            <a:ext cx="7825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/>
              <a:t>wikipedia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B894AD-0E3F-7F43-AB46-5D1F01B58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5151" y="4438463"/>
            <a:ext cx="3719877" cy="24195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99384A-BFC2-1D47-90F9-93FD2169B7B8}"/>
              </a:ext>
            </a:extLst>
          </p:cNvPr>
          <p:cNvSpPr txBox="1"/>
          <p:nvPr/>
        </p:nvSpPr>
        <p:spPr>
          <a:xfrm>
            <a:off x="8581661" y="6657716"/>
            <a:ext cx="442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NEB</a:t>
            </a:r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30843D-0E47-6E4E-84E6-FD25447EB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0324" y="1075981"/>
            <a:ext cx="2413676" cy="1834393"/>
          </a:xfrm>
          <a:prstGeom prst="rect">
            <a:avLst/>
          </a:prstGeom>
        </p:spPr>
      </p:pic>
      <p:pic>
        <p:nvPicPr>
          <p:cNvPr id="9" name="Picture 1" descr="page3image3805792">
            <a:extLst>
              <a:ext uri="{FF2B5EF4-FFF2-40B4-BE49-F238E27FC236}">
                <a16:creationId xmlns:a16="http://schemas.microsoft.com/office/drawing/2014/main" id="{E8A891F5-8FA7-8843-91D0-018ECF8541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3" t="3555" r="72995" b="61792"/>
          <a:stretch/>
        </p:blipFill>
        <p:spPr bwMode="auto">
          <a:xfrm>
            <a:off x="7105140" y="3271408"/>
            <a:ext cx="1540476" cy="1606378"/>
          </a:xfrm>
          <a:prstGeom prst="rect">
            <a:avLst/>
          </a:prstGeom>
          <a:noFill/>
          <a:ln w="635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F083C06-2048-3349-A3BB-20CAA92B6F8F}"/>
              </a:ext>
            </a:extLst>
          </p:cNvPr>
          <p:cNvSpPr/>
          <p:nvPr/>
        </p:nvSpPr>
        <p:spPr>
          <a:xfrm>
            <a:off x="6700440" y="2921857"/>
            <a:ext cx="24734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Kok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US" sz="1200" i="1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ACS </a:t>
            </a:r>
            <a:r>
              <a:rPr lang="en-US" altLang="zh-CN" sz="1200" i="1" dirty="0" err="1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syn</a:t>
            </a:r>
            <a:r>
              <a:rPr lang="en-US" sz="1200" i="1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200" i="1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bio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3.2 (2014): 97-106.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041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AA2DB-B144-4644-B24C-A0FAE03CE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6" y="107091"/>
            <a:ext cx="8515350" cy="782595"/>
          </a:xfrm>
        </p:spPr>
        <p:txBody>
          <a:bodyPr>
            <a:normAutofit/>
          </a:bodyPr>
          <a:lstStyle/>
          <a:p>
            <a:r>
              <a:rPr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PaperClip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Overview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7CBF9-48B6-9A4F-8F7A-3007751F7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1341" y="1075981"/>
            <a:ext cx="4802659" cy="5720235"/>
          </a:xfrm>
        </p:spPr>
        <p:txBody>
          <a:bodyPr>
            <a:normAutofit/>
          </a:bodyPr>
          <a:lstStyle/>
          <a:p>
            <a:r>
              <a:rPr lang="en-US" sz="2400" dirty="0"/>
              <a:t>Design</a:t>
            </a:r>
            <a:r>
              <a:rPr lang="en-US" altLang="zh-CN" sz="2400" dirty="0"/>
              <a:t>/preparation</a:t>
            </a:r>
            <a:r>
              <a:rPr lang="en-US" sz="2400" dirty="0"/>
              <a:t> of Clip</a:t>
            </a:r>
            <a:r>
              <a:rPr lang="zh-CN" altLang="en-US" sz="2400" dirty="0"/>
              <a:t> </a:t>
            </a:r>
            <a:r>
              <a:rPr lang="en-US" sz="2400" dirty="0"/>
              <a:t>oligonucleotides</a:t>
            </a:r>
          </a:p>
          <a:p>
            <a:pPr lvl="1"/>
            <a:r>
              <a:rPr lang="en-US" altLang="zh-CN" sz="2000" dirty="0"/>
              <a:t>~</a:t>
            </a:r>
            <a:r>
              <a:rPr lang="zh-CN" altLang="en-US" sz="2000" dirty="0"/>
              <a:t> </a:t>
            </a:r>
            <a:r>
              <a:rPr lang="en-US" altLang="zh-CN" sz="2000" dirty="0"/>
              <a:t>40</a:t>
            </a:r>
            <a:r>
              <a:rPr lang="zh-CN" altLang="en-US" sz="2000" dirty="0"/>
              <a:t> </a:t>
            </a:r>
            <a:r>
              <a:rPr lang="en-US" altLang="zh-CN" sz="2000" dirty="0"/>
              <a:t>bp</a:t>
            </a:r>
          </a:p>
          <a:p>
            <a:pPr lvl="1"/>
            <a:r>
              <a:rPr lang="en-US" altLang="zh-CN" sz="2000" dirty="0"/>
              <a:t>Customizable homology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sz="2000" dirty="0"/>
              <a:t>sticky</a:t>
            </a:r>
            <a:r>
              <a:rPr lang="en-US" dirty="0"/>
              <a:t> </a:t>
            </a:r>
            <a:r>
              <a:rPr lang="en-US" altLang="zh-CN" sz="2000" dirty="0"/>
              <a:t>ends),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 marL="0" indent="0">
              <a:buNone/>
            </a:pPr>
            <a:r>
              <a:rPr lang="en-US" altLang="zh-CN" sz="1600" dirty="0"/>
              <a:t>	GCC</a:t>
            </a:r>
          </a:p>
          <a:p>
            <a:pPr marL="0" indent="0">
              <a:buNone/>
            </a:pPr>
            <a:r>
              <a:rPr lang="en-US" altLang="zh-CN" sz="1600" dirty="0"/>
              <a:t>	CGG</a:t>
            </a:r>
            <a:endParaRPr lang="en-US" sz="2400" dirty="0"/>
          </a:p>
          <a:p>
            <a:r>
              <a:rPr lang="en-US" altLang="zh-CN" sz="2400" dirty="0"/>
              <a:t>T</a:t>
            </a:r>
            <a:r>
              <a:rPr lang="en-US" sz="2400" dirty="0"/>
              <a:t>he ligation reaction is correct and efficient</a:t>
            </a:r>
          </a:p>
          <a:p>
            <a:r>
              <a:rPr lang="en-US" altLang="zh-CN" sz="2400" dirty="0"/>
              <a:t>Capable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circularizing</a:t>
            </a:r>
          </a:p>
          <a:p>
            <a:r>
              <a:rPr lang="en-US" altLang="zh-CN" sz="2400" dirty="0"/>
              <a:t>Fine</a:t>
            </a:r>
            <a:r>
              <a:rPr lang="zh-CN" altLang="en-US" sz="2400" dirty="0"/>
              <a:t> </a:t>
            </a:r>
            <a:r>
              <a:rPr lang="en-US" altLang="zh-CN" sz="2400" dirty="0"/>
              <a:t>order</a:t>
            </a:r>
            <a:r>
              <a:rPr lang="zh-CN" altLang="en-US" sz="2400" dirty="0"/>
              <a:t> </a:t>
            </a:r>
            <a:r>
              <a:rPr lang="en-US" altLang="zh-CN" sz="2400" dirty="0"/>
              <a:t>control</a:t>
            </a:r>
          </a:p>
          <a:p>
            <a:r>
              <a:rPr lang="en-US" altLang="zh-CN" sz="2400" dirty="0">
                <a:solidFill>
                  <a:srgbClr val="FF0000"/>
                </a:solidFill>
              </a:rPr>
              <a:t>Reusable</a:t>
            </a:r>
            <a:r>
              <a:rPr lang="zh-CN" altLang="en-US" sz="2400" dirty="0"/>
              <a:t> </a:t>
            </a:r>
            <a:r>
              <a:rPr lang="en-US" altLang="zh-CN" sz="2400" dirty="0"/>
              <a:t>half</a:t>
            </a:r>
            <a:r>
              <a:rPr lang="zh-CN" altLang="en-US" sz="2400" dirty="0"/>
              <a:t> </a:t>
            </a:r>
            <a:r>
              <a:rPr lang="en-US" altLang="zh-CN" sz="2400" dirty="0"/>
              <a:t>clips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11" name="Picture 1" descr="page3image3805792">
            <a:extLst>
              <a:ext uri="{FF2B5EF4-FFF2-40B4-BE49-F238E27FC236}">
                <a16:creationId xmlns:a16="http://schemas.microsoft.com/office/drawing/2014/main" id="{083BD550-959B-3248-922A-6F6C283A8C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3" t="3555" r="72995" b="61792"/>
          <a:stretch/>
        </p:blipFill>
        <p:spPr bwMode="auto">
          <a:xfrm>
            <a:off x="354227" y="1037968"/>
            <a:ext cx="1540476" cy="1606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300A3E0-0175-1847-9E57-CD68C0B42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62" y="2644346"/>
            <a:ext cx="3149990" cy="4089461"/>
          </a:xfrm>
          <a:prstGeom prst="rect">
            <a:avLst/>
          </a:prstGeom>
        </p:spPr>
      </p:pic>
      <p:pic>
        <p:nvPicPr>
          <p:cNvPr id="13" name="Picture 1" descr="page3image3805792">
            <a:extLst>
              <a:ext uri="{FF2B5EF4-FFF2-40B4-BE49-F238E27FC236}">
                <a16:creationId xmlns:a16="http://schemas.microsoft.com/office/drawing/2014/main" id="{E354DEF1-EDBF-7C44-A2E0-EA80D5461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72" t="7020" r="-205" b="52817"/>
          <a:stretch/>
        </p:blipFill>
        <p:spPr bwMode="auto">
          <a:xfrm>
            <a:off x="2200379" y="1037968"/>
            <a:ext cx="2067697" cy="1861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47D78BB-2F0F-9443-AC91-3F6EA254C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0103" y="2899720"/>
            <a:ext cx="1252525" cy="160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20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AF78E-8BC5-5A40-9FC4-63F03086C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2280"/>
            <a:ext cx="5814624" cy="36164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0E4CE3-4EEF-744E-9009-5D93308A3ECD}"/>
              </a:ext>
            </a:extLst>
          </p:cNvPr>
          <p:cNvSpPr/>
          <p:nvPr/>
        </p:nvSpPr>
        <p:spPr>
          <a:xfrm>
            <a:off x="-1" y="0"/>
            <a:ext cx="914400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products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three-,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four-,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five-</a:t>
            </a:r>
            <a:r>
              <a:rPr lang="en-US" altLang="zh-CN" sz="4400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six-part</a:t>
            </a:r>
            <a:r>
              <a:rPr lang="zh-CN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assemblies.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EA7E8A-A74B-3E44-AEB2-D919409F6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8292" y="1672280"/>
            <a:ext cx="3245708" cy="4646142"/>
          </a:xfrm>
        </p:spPr>
        <p:txBody>
          <a:bodyPr>
            <a:normAutofit/>
          </a:bodyPr>
          <a:lstStyle/>
          <a:p>
            <a:r>
              <a:rPr lang="en-US" sz="2000" dirty="0"/>
              <a:t>Restriction</a:t>
            </a:r>
            <a:r>
              <a:rPr lang="zh-CN" altLang="en-US" sz="2000" dirty="0"/>
              <a:t> </a:t>
            </a:r>
            <a:r>
              <a:rPr lang="en-US" sz="2000" dirty="0"/>
              <a:t>digest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 lvl="1"/>
            <a:r>
              <a:rPr lang="en-US" altLang="zh-CN" sz="1800" dirty="0"/>
              <a:t>3</a:t>
            </a:r>
          </a:p>
          <a:p>
            <a:pPr lvl="1"/>
            <a:r>
              <a:rPr lang="en-US" altLang="zh-CN" sz="1800" dirty="0"/>
              <a:t>4</a:t>
            </a:r>
          </a:p>
          <a:p>
            <a:pPr lvl="1"/>
            <a:r>
              <a:rPr lang="en-US" altLang="zh-CN" sz="1800" dirty="0"/>
              <a:t>5</a:t>
            </a:r>
          </a:p>
          <a:p>
            <a:pPr lvl="1"/>
            <a:r>
              <a:rPr lang="en-US" altLang="zh-CN" sz="1800" dirty="0"/>
              <a:t>6</a:t>
            </a:r>
            <a:r>
              <a:rPr lang="zh-CN" altLang="en-US" sz="1800" dirty="0"/>
              <a:t> </a:t>
            </a:r>
            <a:r>
              <a:rPr lang="en-US" altLang="zh-CN" sz="1800" dirty="0"/>
              <a:t>parts</a:t>
            </a:r>
            <a:r>
              <a:rPr lang="zh-CN" altLang="en-US" sz="1800" dirty="0"/>
              <a:t> </a:t>
            </a:r>
            <a:r>
              <a:rPr lang="en-US" altLang="zh-CN" sz="1800" dirty="0"/>
              <a:t>assemblies</a:t>
            </a:r>
            <a:endParaRPr lang="en-US" sz="1800" dirty="0"/>
          </a:p>
          <a:p>
            <a:r>
              <a:rPr lang="en-US" altLang="zh-CN" sz="2000" dirty="0"/>
              <a:t>T</a:t>
            </a:r>
            <a:r>
              <a:rPr lang="en-US" sz="2000" dirty="0"/>
              <a:t>he ligation reaction is correct and efficient</a:t>
            </a:r>
          </a:p>
          <a:p>
            <a:r>
              <a:rPr lang="en-US" altLang="zh-CN" sz="2000" dirty="0"/>
              <a:t>Phenotype</a:t>
            </a:r>
            <a:r>
              <a:rPr lang="zh-CN" altLang="en-US" sz="2000" dirty="0"/>
              <a:t> </a:t>
            </a:r>
            <a:r>
              <a:rPr lang="en-US" altLang="zh-CN" sz="2000" dirty="0"/>
              <a:t>confirmation:</a:t>
            </a:r>
          </a:p>
          <a:p>
            <a:pPr lvl="1"/>
            <a:r>
              <a:rPr lang="en-US" altLang="zh-CN" sz="1800" dirty="0"/>
              <a:t>12</a:t>
            </a:r>
            <a:r>
              <a:rPr lang="zh-CN" altLang="en-US" sz="1800" dirty="0"/>
              <a:t> </a:t>
            </a:r>
            <a:r>
              <a:rPr lang="en-US" altLang="zh-CN" sz="1800" dirty="0"/>
              <a:t>colonies</a:t>
            </a:r>
          </a:p>
          <a:p>
            <a:pPr lvl="1"/>
            <a:r>
              <a:rPr lang="en-US" altLang="zh-CN" sz="1800" dirty="0"/>
              <a:t>induced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altLang="zh-CN" sz="1800" dirty="0"/>
              <a:t>IPTG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lvl="1"/>
            <a:r>
              <a:rPr lang="en-US" altLang="zh-CN" sz="1800" dirty="0"/>
              <a:t>GFP/RFP</a:t>
            </a:r>
          </a:p>
          <a:p>
            <a:r>
              <a:rPr lang="en-US" altLang="zh-CN" sz="2000" dirty="0"/>
              <a:t>Purity</a:t>
            </a:r>
            <a:r>
              <a:rPr lang="zh-CN" altLang="en-US" sz="2000" dirty="0"/>
              <a:t> </a:t>
            </a:r>
            <a:r>
              <a:rPr lang="en-US" altLang="zh-CN" sz="2000" dirty="0"/>
              <a:t>confirmation: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 lvl="1"/>
            <a:r>
              <a:rPr lang="en-US" sz="1600" dirty="0"/>
              <a:t>One clone streaked out to single colonie</a:t>
            </a:r>
            <a:r>
              <a:rPr lang="en-US" altLang="zh-CN" sz="1600" dirty="0"/>
              <a:t>s</a:t>
            </a:r>
            <a:endParaRPr lang="en-US" sz="2000" dirty="0"/>
          </a:p>
          <a:p>
            <a:endParaRPr lang="en-US" sz="2000" b="1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22278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DF6722-273F-AA41-8E74-CDE109480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972064"/>
            <a:ext cx="5417044" cy="37317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A0259F-9E4D-1E4D-B42D-A19BFC40356F}"/>
              </a:ext>
            </a:extLst>
          </p:cNvPr>
          <p:cNvSpPr/>
          <p:nvPr/>
        </p:nvSpPr>
        <p:spPr>
          <a:xfrm>
            <a:off x="0" y="0"/>
            <a:ext cx="859729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Optimization of </a:t>
            </a:r>
            <a:r>
              <a:rPr lang="en-US" sz="4400" dirty="0" err="1"/>
              <a:t>PaperClip</a:t>
            </a:r>
            <a:r>
              <a:rPr lang="en-US" sz="4400" dirty="0"/>
              <a:t> efficiency.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56A2799-2992-3B4A-8A90-7F0CD289A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2876" y="1075982"/>
            <a:ext cx="3641124" cy="4657554"/>
          </a:xfrm>
        </p:spPr>
        <p:txBody>
          <a:bodyPr>
            <a:normAutofit/>
          </a:bodyPr>
          <a:lstStyle/>
          <a:p>
            <a:r>
              <a:rPr lang="en-US" sz="2400" dirty="0"/>
              <a:t>↑</a:t>
            </a:r>
            <a:r>
              <a:rPr lang="zh-CN" altLang="en-US" sz="2400" dirty="0"/>
              <a:t> </a:t>
            </a:r>
            <a:r>
              <a:rPr lang="en-US" altLang="zh-CN" sz="2400" dirty="0"/>
              <a:t>#</a:t>
            </a:r>
            <a:r>
              <a:rPr lang="zh-CN" altLang="en-US" sz="2400" dirty="0"/>
              <a:t> </a:t>
            </a:r>
            <a:r>
              <a:rPr lang="en-US" altLang="zh-CN" sz="2400" dirty="0"/>
              <a:t>assembly</a:t>
            </a:r>
            <a:r>
              <a:rPr lang="zh-CN" altLang="en-US" sz="2400" dirty="0"/>
              <a:t> </a:t>
            </a:r>
            <a:r>
              <a:rPr lang="en-US" sz="2400" dirty="0"/>
              <a:t>parts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↓</a:t>
            </a:r>
            <a:r>
              <a:rPr lang="zh-CN" altLang="en-US" sz="2400" dirty="0"/>
              <a:t> </a:t>
            </a:r>
            <a:r>
              <a:rPr lang="en-US" sz="2400" dirty="0"/>
              <a:t>efficiency</a:t>
            </a:r>
          </a:p>
          <a:p>
            <a:pPr lvl="1"/>
            <a:r>
              <a:rPr lang="en-US" sz="2000" dirty="0"/>
              <a:t>‘boost’ PCR reaction gave a 150-fold increase</a:t>
            </a:r>
          </a:p>
          <a:p>
            <a:r>
              <a:rPr lang="en-US" sz="2400" dirty="0"/>
              <a:t>Extracts after sonication of the </a:t>
            </a:r>
            <a:r>
              <a:rPr lang="en-US" sz="2400" i="1" dirty="0"/>
              <a:t>E</a:t>
            </a:r>
            <a:r>
              <a:rPr lang="en-US" altLang="zh-CN" sz="2400" i="1" dirty="0"/>
              <a:t>.</a:t>
            </a:r>
            <a:r>
              <a:rPr lang="en-US" sz="2400" i="1" dirty="0"/>
              <a:t> coli </a:t>
            </a:r>
            <a:r>
              <a:rPr lang="en-US" sz="2400" dirty="0"/>
              <a:t>DH10B Red/ET cells showed 20× higher efficiency</a:t>
            </a:r>
            <a:r>
              <a:rPr lang="en-US" altLang="zh-CN" sz="2400" dirty="0"/>
              <a:t>.</a:t>
            </a:r>
          </a:p>
          <a:p>
            <a:r>
              <a:rPr lang="en-US" altLang="zh-CN" sz="2400" dirty="0"/>
              <a:t>All</a:t>
            </a:r>
            <a:r>
              <a:rPr lang="zh-CN" altLang="en-US" sz="2400" dirty="0"/>
              <a:t> </a:t>
            </a:r>
            <a:r>
              <a:rPr lang="en-US" sz="2400" dirty="0"/>
              <a:t>five forms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source</a:t>
            </a:r>
            <a:r>
              <a:rPr lang="zh-CN" altLang="en-US" sz="2400" dirty="0"/>
              <a:t> </a:t>
            </a:r>
            <a:r>
              <a:rPr lang="en-US" altLang="zh-CN" sz="2400" dirty="0"/>
              <a:t>DNA</a:t>
            </a:r>
            <a:r>
              <a:rPr lang="zh-CN" altLang="en-US" sz="2400" dirty="0"/>
              <a:t> </a:t>
            </a:r>
            <a:r>
              <a:rPr lang="en-US" altLang="zh-CN" sz="2400" dirty="0"/>
              <a:t>works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 err="1"/>
              <a:t>PaperClip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altLang="zh-CN" sz="2400" dirty="0"/>
              <a:t>shown</a:t>
            </a:r>
            <a:r>
              <a:rPr lang="zh-CN" altLang="en-US" sz="2400" dirty="0"/>
              <a:t> </a:t>
            </a:r>
            <a:r>
              <a:rPr lang="en-US" altLang="zh-CN" sz="2400" dirty="0"/>
              <a:t>in:</a:t>
            </a:r>
          </a:p>
          <a:p>
            <a:pPr lvl="1"/>
            <a:r>
              <a:rPr lang="en-US" altLang="zh-CN" sz="2000" dirty="0"/>
              <a:t>#</a:t>
            </a:r>
            <a:r>
              <a:rPr lang="zh-CN" altLang="en-US" sz="2000" dirty="0"/>
              <a:t> </a:t>
            </a:r>
            <a:r>
              <a:rPr lang="en-US" altLang="zh-CN" sz="2000" dirty="0"/>
              <a:t>colonies</a:t>
            </a:r>
          </a:p>
          <a:p>
            <a:pPr lvl="1"/>
            <a:r>
              <a:rPr lang="en-US" altLang="zh-CN" sz="2000" dirty="0"/>
              <a:t>Restriction</a:t>
            </a:r>
            <a:r>
              <a:rPr lang="zh-CN" altLang="en-US" sz="2000" dirty="0"/>
              <a:t> </a:t>
            </a:r>
            <a:r>
              <a:rPr lang="en-US" altLang="zh-CN" sz="2000" dirty="0"/>
              <a:t>digestion</a:t>
            </a:r>
          </a:p>
          <a:p>
            <a:pPr lvl="1"/>
            <a:endParaRPr lang="en-US" sz="20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94185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C3476-F9D2-484B-A24F-E1AEDF87D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Discussion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BF387-8DCB-1243-95D2-42944846A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US" altLang="zh-CN" dirty="0"/>
              <a:t>Efficient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effective.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dirty="0"/>
              <a:t>re-cloning or amplification.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Four</a:t>
            </a:r>
            <a:r>
              <a:rPr lang="zh-CN" altLang="en-US" dirty="0"/>
              <a:t> </a:t>
            </a:r>
            <a:r>
              <a:rPr lang="en-US" dirty="0"/>
              <a:t>short oligonucleotides per part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needed.</a:t>
            </a:r>
            <a:r>
              <a:rPr lang="zh-CN" altLang="en-US" dirty="0"/>
              <a:t> </a:t>
            </a:r>
            <a:r>
              <a:rPr lang="en-US" altLang="zh-CN" dirty="0"/>
              <a:t>Bypass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en-US" dirty="0"/>
              <a:t>nternal restriction sites problem. </a:t>
            </a:r>
            <a:r>
              <a:rPr lang="en-US" altLang="zh-CN" dirty="0"/>
              <a:t>Cost</a:t>
            </a:r>
            <a:r>
              <a:rPr lang="zh-CN" altLang="en-US" dirty="0"/>
              <a:t> </a:t>
            </a:r>
            <a:r>
              <a:rPr lang="en-US" altLang="zh-CN" dirty="0"/>
              <a:t>effective</a:t>
            </a:r>
            <a:r>
              <a:rPr lang="zh-CN" altLang="en-US" dirty="0"/>
              <a:t> </a:t>
            </a:r>
            <a:r>
              <a:rPr lang="en-US" altLang="zh-CN" dirty="0"/>
              <a:t>(polynucleotide kinase, T4 DNA ligase and a proofreading polymerase).</a:t>
            </a:r>
            <a:r>
              <a:rPr lang="zh-CN" altLang="en-US" dirty="0"/>
              <a:t> </a:t>
            </a:r>
            <a:endParaRPr lang="en-US" altLang="zh-CN" dirty="0"/>
          </a:p>
          <a:p>
            <a:pPr algn="just"/>
            <a:r>
              <a:rPr lang="en-US" altLang="zh-CN" dirty="0"/>
              <a:t>Homology based.</a:t>
            </a:r>
            <a:r>
              <a:rPr lang="zh-CN" altLang="en-US" dirty="0"/>
              <a:t> </a:t>
            </a:r>
            <a:r>
              <a:rPr lang="en-US" altLang="zh-CN" dirty="0"/>
              <a:t>The final constructs cannot contain repetitive parts or more than 40 bases of identical regions.</a:t>
            </a:r>
          </a:p>
          <a:p>
            <a:pPr algn="just"/>
            <a:r>
              <a:rPr lang="en-US" altLang="zh-CN" dirty="0" err="1"/>
              <a:t>PaperClip</a:t>
            </a:r>
            <a:r>
              <a:rPr lang="en-US" altLang="zh-CN" dirty="0"/>
              <a:t> assembly will contain a GCC tri-nucleotide seam (‘scar’) between each part.</a:t>
            </a:r>
            <a:r>
              <a:rPr lang="zh-CN" altLang="en-US" dirty="0"/>
              <a:t> </a:t>
            </a:r>
            <a:r>
              <a:rPr lang="en-US" dirty="0"/>
              <a:t>CTA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US" altLang="zh-CN" dirty="0" err="1"/>
              <a:t>BrickClip</a:t>
            </a:r>
            <a:r>
              <a:rPr lang="en-US" altLang="zh-CN" dirty="0"/>
              <a:t>”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multi-part </a:t>
            </a:r>
            <a:r>
              <a:rPr lang="en-US" altLang="zh-CN" dirty="0" err="1"/>
              <a:t>BioBrick</a:t>
            </a:r>
            <a:r>
              <a:rPr lang="en-US" altLang="zh-CN" dirty="0"/>
              <a:t> assembly.</a:t>
            </a:r>
            <a:endParaRPr lang="en-US" dirty="0"/>
          </a:p>
          <a:p>
            <a:pPr algn="just"/>
            <a:r>
              <a:rPr lang="en-US" altLang="zh-CN" dirty="0"/>
              <a:t>N</a:t>
            </a:r>
            <a:r>
              <a:rPr lang="en-US" dirty="0"/>
              <a:t>o need to obtain new oligonucleotides</a:t>
            </a:r>
            <a:r>
              <a:rPr lang="zh-CN" altLang="en-US" dirty="0"/>
              <a:t> </a:t>
            </a:r>
            <a:r>
              <a:rPr lang="en-US" altLang="zh-CN" dirty="0"/>
              <a:t>f</a:t>
            </a:r>
            <a:r>
              <a:rPr lang="en-US" dirty="0"/>
              <a:t>or each assembly involving a different order of parts. This reduces cost and preparation time for assemblies. </a:t>
            </a:r>
            <a:endParaRPr lang="en-US" altLang="zh-CN" dirty="0"/>
          </a:p>
          <a:p>
            <a:pPr algn="just"/>
            <a:r>
              <a:rPr lang="en-US" altLang="zh-CN" dirty="0"/>
              <a:t>E</a:t>
            </a:r>
            <a:r>
              <a:rPr lang="en-US" dirty="0"/>
              <a:t>asily amenable to automation</a:t>
            </a:r>
            <a:r>
              <a:rPr lang="en-US" altLang="zh-CN" dirty="0"/>
              <a:t>.</a:t>
            </a:r>
            <a:endParaRPr lang="en-US" dirty="0"/>
          </a:p>
          <a:p>
            <a:pPr marL="0" indent="0" algn="just">
              <a:buNone/>
            </a:pPr>
            <a:endParaRPr lang="en-US" altLang="zh-CN" dirty="0"/>
          </a:p>
          <a:p>
            <a:pPr algn="just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F4A773-F75E-0E42-ADA9-5CD81CF40BA1}"/>
              </a:ext>
            </a:extLst>
          </p:cNvPr>
          <p:cNvSpPr txBox="1"/>
          <p:nvPr/>
        </p:nvSpPr>
        <p:spPr>
          <a:xfrm>
            <a:off x="3789406" y="6311899"/>
            <a:ext cx="1222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176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</TotalTime>
  <Words>362</Words>
  <Application>Microsoft Macintosh PowerPoint</Application>
  <PresentationFormat>On-screen Show (4:3)</PresentationFormat>
  <Paragraphs>56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等线</vt:lpstr>
      <vt:lpstr>等线 Light</vt:lpstr>
      <vt:lpstr>Arial</vt:lpstr>
      <vt:lpstr>Calibri</vt:lpstr>
      <vt:lpstr>Calibri Light</vt:lpstr>
      <vt:lpstr>Office Theme</vt:lpstr>
      <vt:lpstr>PaperClip: rapid multi-part DNA assembly from existing libraries.</vt:lpstr>
      <vt:lpstr>Background: DNA assembly methods</vt:lpstr>
      <vt:lpstr>PaperClip Overview</vt:lpstr>
      <vt:lpstr>PowerPoint Presentation</vt:lpstr>
      <vt:lpstr>PowerPoint Presentation</vt:lpstr>
      <vt:lpstr>Discussion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37</cp:revision>
  <dcterms:created xsi:type="dcterms:W3CDTF">2018-12-02T10:40:54Z</dcterms:created>
  <dcterms:modified xsi:type="dcterms:W3CDTF">2018-12-10T07:16:18Z</dcterms:modified>
</cp:coreProperties>
</file>

<file path=docProps/thumbnail.jpeg>
</file>